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legreya Bold" panose="00000800000000000000"/>
      <p:bold r:id="rId15"/>
    </p:embeddedFont>
    <p:embeddedFont>
      <p:font typeface="Lato" panose="020F0502020204030203"/>
      <p:regular r:id="rId16"/>
      <p:bold r:id="rId17"/>
      <p:italic r:id="rId18"/>
      <p:boldItalic r:id="rId19"/>
    </p:embeddedFont>
    <p:embeddedFont>
      <p:font typeface="DM Sans"/>
      <p:regular r:id="rId20"/>
      <p:bold r:id="rId21"/>
      <p:italic r:id="rId22"/>
      <p:boldItalic r:id="rId23"/>
    </p:embeddedFont>
    <p:embeddedFont>
      <p:font typeface="Open Sans Extra Bold" panose="020B0906030804020204"/>
      <p:bold r:id="rId24"/>
    </p:embeddedFont>
    <p:embeddedFont>
      <p:font typeface="Red Hat Display Bold" panose="02010803040201060303"/>
      <p:bold r:id="rId25"/>
    </p:embeddedFont>
    <p:embeddedFont>
      <p:font typeface="Open Sans Extra Bold" panose="020B0906030804020204" charset="0"/>
      <p:bold r:id="rId26"/>
    </p:embeddedFont>
    <p:embeddedFont>
      <p:font typeface="Titillium Web Regular Bold" panose="00000700000000000000"/>
      <p:bold r:id="rId27"/>
    </p:embeddedFont>
    <p:embeddedFont>
      <p:font typeface="Palatino Linotype" panose="02040502050505030304" pitchFamily="18" charset="0"/>
      <p:regular r:id="rId28"/>
    </p:embeddedFont>
    <p:embeddedFont>
      <p:font typeface="Titillium Web Regular" panose="00000500000000000000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19.fntdata"/><Relationship Id="rId32" Type="http://schemas.openxmlformats.org/officeDocument/2006/relationships/font" Target="fonts/font18.fntdata"/><Relationship Id="rId31" Type="http://schemas.openxmlformats.org/officeDocument/2006/relationships/font" Target="fonts/font17.fntdata"/><Relationship Id="rId30" Type="http://schemas.openxmlformats.org/officeDocument/2006/relationships/font" Target="fonts/font16.fntdata"/><Relationship Id="rId3" Type="http://schemas.openxmlformats.org/officeDocument/2006/relationships/slide" Target="slides/slide1.xml"/><Relationship Id="rId29" Type="http://schemas.openxmlformats.org/officeDocument/2006/relationships/font" Target="fonts/font15.fntdata"/><Relationship Id="rId28" Type="http://schemas.openxmlformats.org/officeDocument/2006/relationships/font" Target="fonts/font14.fntdata"/><Relationship Id="rId27" Type="http://schemas.openxmlformats.org/officeDocument/2006/relationships/font" Target="fonts/font13.fntdata"/><Relationship Id="rId26" Type="http://schemas.openxmlformats.org/officeDocument/2006/relationships/font" Target="fonts/font12.fntdata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11.png"/><Relationship Id="rId3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22.png"/><Relationship Id="rId7" Type="http://schemas.openxmlformats.org/officeDocument/2006/relationships/image" Target="../media/image7.svg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9" Type="http://schemas.openxmlformats.org/officeDocument/2006/relationships/image" Target="../media/image6.svg"/><Relationship Id="rId18" Type="http://schemas.openxmlformats.org/officeDocument/2006/relationships/image" Target="../media/image15.png"/><Relationship Id="rId17" Type="http://schemas.openxmlformats.org/officeDocument/2006/relationships/image" Target="../media/image12.svg"/><Relationship Id="rId16" Type="http://schemas.openxmlformats.org/officeDocument/2006/relationships/image" Target="../media/image26.png"/><Relationship Id="rId15" Type="http://schemas.openxmlformats.org/officeDocument/2006/relationships/image" Target="../media/image11.svg"/><Relationship Id="rId14" Type="http://schemas.openxmlformats.org/officeDocument/2006/relationships/image" Target="../media/image25.png"/><Relationship Id="rId13" Type="http://schemas.openxmlformats.org/officeDocument/2006/relationships/image" Target="../media/image10.svg"/><Relationship Id="rId12" Type="http://schemas.openxmlformats.org/officeDocument/2006/relationships/image" Target="../media/image24.png"/><Relationship Id="rId11" Type="http://schemas.openxmlformats.org/officeDocument/2006/relationships/image" Target="../media/image9.svg"/><Relationship Id="rId10" Type="http://schemas.openxmlformats.org/officeDocument/2006/relationships/image" Target="../media/image23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0" t="12007" b="120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35090" y="4548596"/>
            <a:ext cx="365697" cy="3656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42298" y="2721847"/>
            <a:ext cx="8758046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 spc="75">
                <a:solidFill>
                  <a:srgbClr val="FFFFFF"/>
                </a:solidFill>
                <a:latin typeface="Open Sans Extra Bold Bold"/>
              </a:rPr>
              <a:t>Nhà</a:t>
            </a:r>
            <a:endParaRPr lang="en-US" sz="15000" spc="75">
              <a:solidFill>
                <a:srgbClr val="FFFFFF"/>
              </a:solidFill>
              <a:latin typeface="Open Sans Extra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02221" y="2721847"/>
            <a:ext cx="660102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 spc="75" dirty="0" err="1">
                <a:solidFill>
                  <a:srgbClr val="FF7412"/>
                </a:solidFill>
                <a:latin typeface="Open Sans Extra Bold Bold"/>
              </a:rPr>
              <a:t>Hàng</a:t>
            </a:r>
            <a:endParaRPr lang="en-US" sz="15000" spc="75" dirty="0">
              <a:solidFill>
                <a:srgbClr val="FF7412"/>
              </a:solidFill>
              <a:latin typeface="Open Sans Extra Bo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04223" y="5767722"/>
            <a:ext cx="7977014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3100" spc="1422" dirty="0">
                <a:solidFill>
                  <a:srgbClr val="FFFFFF"/>
                </a:solidFill>
                <a:latin typeface="Alegreya Bold" panose="00000800000000000000"/>
              </a:rPr>
              <a:t>GANEYA</a:t>
            </a:r>
            <a:endParaRPr lang="en-US" sz="3100" spc="1422" dirty="0">
              <a:solidFill>
                <a:srgbClr val="FFFFFF"/>
              </a:solidFill>
              <a:latin typeface="Alegreya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10746" b="10746"/>
          <a:stretch>
            <a:fillRect/>
          </a:stretch>
        </p:blipFill>
        <p:spPr>
          <a:xfrm>
            <a:off x="9557655" y="0"/>
            <a:ext cx="873987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08982" y="2116498"/>
            <a:ext cx="5594875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Alegreya Bold" panose="00000800000000000000"/>
              </a:rPr>
              <a:t>THÀNH VIÊN: </a:t>
            </a:r>
            <a:endParaRPr lang="en-US" sz="5300">
              <a:solidFill>
                <a:srgbClr val="000000"/>
              </a:solidFill>
              <a:latin typeface="Alegreya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8982" y="4045304"/>
            <a:ext cx="7249697" cy="5570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 u="sng" dirty="0">
                <a:solidFill>
                  <a:srgbClr val="EB6B12"/>
                </a:solidFill>
                <a:latin typeface="Alegreya Bold" panose="00000800000000000000"/>
              </a:rPr>
              <a:t>Hà Diễm Quỳnh</a:t>
            </a:r>
            <a:endParaRPr lang="en-US" sz="5300" u="sng" dirty="0">
              <a:solidFill>
                <a:srgbClr val="EB6B12"/>
              </a:solidFill>
              <a:latin typeface="Alegreya Bold" panose="00000800000000000000"/>
            </a:endParaRPr>
          </a:p>
          <a:p>
            <a:pPr>
              <a:lnSpc>
                <a:spcPts val="7420"/>
              </a:lnSpc>
            </a:pP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Nguyễn</a:t>
            </a:r>
            <a:r>
              <a:rPr lang="en-US" sz="5300" u="sng" dirty="0">
                <a:solidFill>
                  <a:srgbClr val="EB6B12"/>
                </a:solidFill>
                <a:latin typeface="Alegreya Bold" panose="00000800000000000000"/>
              </a:rPr>
              <a:t> </a:t>
            </a: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Thị</a:t>
            </a:r>
            <a:r>
              <a:rPr lang="en-US" sz="5300" u="sng" dirty="0">
                <a:solidFill>
                  <a:srgbClr val="EB6B12"/>
                </a:solidFill>
                <a:latin typeface="Alegreya Bold" panose="00000800000000000000"/>
              </a:rPr>
              <a:t> Vân Khánh</a:t>
            </a:r>
            <a:endParaRPr lang="en-US" sz="5300" u="sng" dirty="0">
              <a:solidFill>
                <a:srgbClr val="EB6B12"/>
              </a:solidFill>
              <a:latin typeface="Alegreya Bold" panose="00000800000000000000"/>
            </a:endParaRPr>
          </a:p>
          <a:p>
            <a:pPr>
              <a:lnSpc>
                <a:spcPts val="7420"/>
              </a:lnSpc>
            </a:pP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Phạm</a:t>
            </a:r>
            <a:r>
              <a:rPr lang="en-US" sz="5300" u="sng" dirty="0">
                <a:solidFill>
                  <a:srgbClr val="EB6B12"/>
                </a:solidFill>
                <a:latin typeface="Alegreya Bold" panose="00000800000000000000"/>
              </a:rPr>
              <a:t> Quỳnh </a:t>
            </a: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Hương</a:t>
            </a:r>
            <a:endParaRPr lang="en-US" sz="5300" u="sng" dirty="0">
              <a:solidFill>
                <a:srgbClr val="EB6B12"/>
              </a:solidFill>
              <a:latin typeface="Alegreya Bold" panose="00000800000000000000"/>
            </a:endParaRPr>
          </a:p>
          <a:p>
            <a:pPr>
              <a:lnSpc>
                <a:spcPts val="7420"/>
              </a:lnSpc>
            </a:pP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Đoàn</a:t>
            </a:r>
            <a:r>
              <a:rPr lang="en-US" sz="5300" u="sng" dirty="0">
                <a:solidFill>
                  <a:srgbClr val="EB6B12"/>
                </a:solidFill>
                <a:latin typeface="Alegreya Bold" panose="00000800000000000000"/>
              </a:rPr>
              <a:t> </a:t>
            </a: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Hồng</a:t>
            </a:r>
            <a:r>
              <a:rPr lang="en-US" sz="5300" u="sng" dirty="0">
                <a:solidFill>
                  <a:srgbClr val="EB6B12"/>
                </a:solidFill>
                <a:latin typeface="Alegreya Bold" panose="00000800000000000000"/>
              </a:rPr>
              <a:t> </a:t>
            </a: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Quân</a:t>
            </a:r>
            <a:endParaRPr lang="en-US" sz="5300" u="sng" dirty="0">
              <a:solidFill>
                <a:srgbClr val="EB6B12"/>
              </a:solidFill>
              <a:latin typeface="Alegreya Bold" panose="00000800000000000000"/>
            </a:endParaRPr>
          </a:p>
          <a:p>
            <a:pPr>
              <a:lnSpc>
                <a:spcPts val="7420"/>
              </a:lnSpc>
            </a:pP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Nguyễn</a:t>
            </a:r>
            <a:r>
              <a:rPr lang="en-US" sz="5300" u="sng" dirty="0">
                <a:solidFill>
                  <a:srgbClr val="EB6B12"/>
                </a:solidFill>
                <a:latin typeface="Alegreya Bold" panose="00000800000000000000"/>
              </a:rPr>
              <a:t> </a:t>
            </a: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Thị</a:t>
            </a:r>
            <a:r>
              <a:rPr lang="en-US" sz="5300" u="sng" dirty="0">
                <a:solidFill>
                  <a:srgbClr val="EB6B12"/>
                </a:solidFill>
                <a:latin typeface="Alegreya Bold" panose="00000800000000000000"/>
              </a:rPr>
              <a:t> Quỳnh </a:t>
            </a:r>
            <a:r>
              <a:rPr lang="en-US" sz="5300" u="sng" dirty="0" err="1">
                <a:solidFill>
                  <a:srgbClr val="EB6B12"/>
                </a:solidFill>
                <a:latin typeface="Alegreya Bold" panose="00000800000000000000"/>
              </a:rPr>
              <a:t>Quyên</a:t>
            </a:r>
            <a:endParaRPr lang="en-US" sz="5300" u="sng" dirty="0">
              <a:solidFill>
                <a:srgbClr val="EB6B12"/>
              </a:solidFill>
              <a:latin typeface="Alegreya Bold" panose="00000800000000000000"/>
            </a:endParaRPr>
          </a:p>
          <a:p>
            <a:pPr>
              <a:lnSpc>
                <a:spcPts val="7420"/>
              </a:lnSpc>
              <a:spcBef>
                <a:spcPct val="0"/>
              </a:spcBef>
            </a:pPr>
            <a:endParaRPr lang="en-US" sz="5300" u="sng" dirty="0">
              <a:solidFill>
                <a:srgbClr val="EB6B12"/>
              </a:solidFill>
              <a:latin typeface="Alegreya Bold" panose="0000080000000000000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1734800" y="4633522"/>
            <a:ext cx="7977014" cy="59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z="4800" spc="1422" dirty="0">
                <a:solidFill>
                  <a:schemeClr val="bg1"/>
                </a:solidFill>
                <a:latin typeface="Alegreya Bold" panose="00000800000000000000"/>
              </a:rPr>
              <a:t>GANEYA</a:t>
            </a:r>
            <a:endParaRPr lang="en-US" sz="4800" spc="1422" dirty="0">
              <a:solidFill>
                <a:schemeClr val="bg1"/>
              </a:solidFill>
              <a:latin typeface="Alegreya Bold" panose="000008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3637" r="13637"/>
          <a:stretch>
            <a:fillRect/>
          </a:stretch>
        </p:blipFill>
        <p:spPr>
          <a:xfrm>
            <a:off x="0" y="0"/>
            <a:ext cx="961776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88492" y="1028700"/>
            <a:ext cx="2197610" cy="219761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43034" b="3548"/>
          <a:stretch>
            <a:fillRect/>
          </a:stretch>
        </p:blipFill>
        <p:spPr>
          <a:xfrm>
            <a:off x="10908745" y="1028700"/>
            <a:ext cx="2307431" cy="219761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277772" y="1028700"/>
            <a:ext cx="6621448" cy="2197610"/>
            <a:chOff x="0" y="0"/>
            <a:chExt cx="1743920" cy="5787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3920" cy="578794"/>
            </a:xfrm>
            <a:custGeom>
              <a:avLst/>
              <a:gdLst/>
              <a:ahLst/>
              <a:cxnLst/>
              <a:rect l="l" t="t" r="r" b="b"/>
              <a:pathLst>
                <a:path w="1743920" h="578794">
                  <a:moveTo>
                    <a:pt x="0" y="0"/>
                  </a:moveTo>
                  <a:lnTo>
                    <a:pt x="1743920" y="0"/>
                  </a:lnTo>
                  <a:lnTo>
                    <a:pt x="1743920" y="578794"/>
                  </a:lnTo>
                  <a:lnTo>
                    <a:pt x="0" y="578794"/>
                  </a:ln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381982" y="1213539"/>
            <a:ext cx="1810630" cy="1810622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466" b="-25466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904586" y="3873711"/>
            <a:ext cx="5198157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000000"/>
                </a:solidFill>
                <a:latin typeface="Alegreya Bold" panose="00000800000000000000"/>
              </a:rPr>
              <a:t>Công cụ sử dụng</a:t>
            </a:r>
            <a:endParaRPr lang="en-US" sz="4900">
              <a:solidFill>
                <a:srgbClr val="000000"/>
              </a:solidFill>
              <a:latin typeface="Alegreya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973348" y="1847442"/>
            <a:ext cx="6995833" cy="90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350">
                <a:solidFill>
                  <a:srgbClr val="FFFFFF"/>
                </a:solidFill>
                <a:latin typeface="Lato" panose="020F0502020204030203"/>
              </a:rPr>
              <a:t>Nhà hàng Nhật Bản</a:t>
            </a:r>
            <a:endParaRPr lang="en-US" sz="2350">
              <a:solidFill>
                <a:srgbClr val="FFFFFF"/>
              </a:solidFill>
              <a:latin typeface="Lato" panose="020F0502020204030203"/>
            </a:endParaRPr>
          </a:p>
          <a:p>
            <a:pPr algn="ctr">
              <a:lnSpc>
                <a:spcPts val="3785"/>
              </a:lnSpc>
            </a:pPr>
            <a:r>
              <a:rPr lang="en-US" sz="2350">
                <a:solidFill>
                  <a:srgbClr val="FFFFFF"/>
                </a:solidFill>
                <a:latin typeface="Lato" panose="020F0502020204030203"/>
              </a:rPr>
              <a:t> với những món ăn truyền thống</a:t>
            </a:r>
            <a:endParaRPr lang="en-US" sz="2350">
              <a:solidFill>
                <a:srgbClr val="FFFFFF"/>
              </a:solidFill>
              <a:latin typeface="Lato" panose="020F05020202040302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21519" y="1426339"/>
            <a:ext cx="250283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248">
                <a:solidFill>
                  <a:srgbClr val="FFFFFF"/>
                </a:solidFill>
                <a:latin typeface="Lato Bold"/>
              </a:rPr>
              <a:t>GANEYA</a:t>
            </a:r>
            <a:endParaRPr lang="en-US" sz="2200" spc="248">
              <a:solidFill>
                <a:srgbClr val="FFFFFF"/>
              </a:solidFill>
              <a:latin typeface="Lat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04586" y="4895850"/>
            <a:ext cx="7153986" cy="269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4000">
                <a:solidFill>
                  <a:srgbClr val="EB6B12"/>
                </a:solidFill>
                <a:latin typeface="Lato Bold"/>
              </a:rPr>
              <a:t>Microsoft Visual Studio 2019</a:t>
            </a:r>
            <a:endParaRPr lang="en-US" sz="4000">
              <a:solidFill>
                <a:srgbClr val="EB6B12"/>
              </a:solidFill>
              <a:latin typeface="Lato Bold"/>
            </a:endParaRPr>
          </a:p>
          <a:p>
            <a:pPr>
              <a:lnSpc>
                <a:spcPts val="7320"/>
              </a:lnSpc>
            </a:pPr>
            <a:r>
              <a:rPr lang="en-US" sz="4000">
                <a:solidFill>
                  <a:srgbClr val="EB6B12"/>
                </a:solidFill>
                <a:latin typeface="Lato Bold"/>
              </a:rPr>
              <a:t>Microsoft SQL 2014</a:t>
            </a:r>
            <a:endParaRPr lang="en-US" sz="4000">
              <a:solidFill>
                <a:srgbClr val="EB6B12"/>
              </a:solidFill>
              <a:latin typeface="Lato Bold"/>
            </a:endParaRPr>
          </a:p>
          <a:p>
            <a:pPr>
              <a:lnSpc>
                <a:spcPts val="7320"/>
              </a:lnSpc>
            </a:pPr>
            <a:r>
              <a:rPr lang="en-US" sz="4000">
                <a:solidFill>
                  <a:srgbClr val="EB6B12"/>
                </a:solidFill>
                <a:latin typeface="Lato Bold"/>
              </a:rPr>
              <a:t>Microsoft Office</a:t>
            </a:r>
            <a:endParaRPr lang="en-US" sz="4000">
              <a:solidFill>
                <a:srgbClr val="EB6B12"/>
              </a:solidFill>
              <a:latin typeface="Lato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2825" y="1602853"/>
            <a:ext cx="201294" cy="3673045"/>
            <a:chOff x="0" y="0"/>
            <a:chExt cx="53016" cy="967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16" cy="967386"/>
            </a:xfrm>
            <a:custGeom>
              <a:avLst/>
              <a:gdLst/>
              <a:ahLst/>
              <a:cxnLst/>
              <a:rect l="l" t="t" r="r" b="b"/>
              <a:pathLst>
                <a:path w="53016" h="967386">
                  <a:moveTo>
                    <a:pt x="0" y="0"/>
                  </a:moveTo>
                  <a:lnTo>
                    <a:pt x="53016" y="0"/>
                  </a:lnTo>
                  <a:lnTo>
                    <a:pt x="53016" y="967386"/>
                  </a:lnTo>
                  <a:lnTo>
                    <a:pt x="0" y="967386"/>
                  </a:lnTo>
                  <a:close/>
                </a:path>
              </a:pathLst>
            </a:custGeom>
            <a:solidFill>
              <a:srgbClr val="FF74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7475968" cy="10287000"/>
            <a:chOff x="0" y="0"/>
            <a:chExt cx="196897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8979" cy="2709333"/>
            </a:xfrm>
            <a:custGeom>
              <a:avLst/>
              <a:gdLst/>
              <a:ahLst/>
              <a:cxnLst/>
              <a:rect l="l" t="t" r="r" b="b"/>
              <a:pathLst>
                <a:path w="1968979" h="2709333">
                  <a:moveTo>
                    <a:pt x="0" y="0"/>
                  </a:moveTo>
                  <a:lnTo>
                    <a:pt x="1968979" y="0"/>
                  </a:lnTo>
                  <a:lnTo>
                    <a:pt x="19689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0180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5"/>
                </a:lnSpc>
              </a:p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">
            <a:alphaModFix amt="51000"/>
          </a:blip>
          <a:srcRect l="25790" r="25790"/>
          <a:stretch>
            <a:fillRect/>
          </a:stretch>
        </p:blipFill>
        <p:spPr>
          <a:xfrm>
            <a:off x="0" y="0"/>
            <a:ext cx="7475968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6871066"/>
            <a:ext cx="2505045" cy="711911"/>
            <a:chOff x="0" y="0"/>
            <a:chExt cx="659765" cy="1874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9765" cy="187499"/>
            </a:xfrm>
            <a:custGeom>
              <a:avLst/>
              <a:gdLst/>
              <a:ahLst/>
              <a:cxnLst/>
              <a:rect l="l" t="t" r="r" b="b"/>
              <a:pathLst>
                <a:path w="659765" h="187499">
                  <a:moveTo>
                    <a:pt x="93750" y="0"/>
                  </a:moveTo>
                  <a:lnTo>
                    <a:pt x="566015" y="0"/>
                  </a:lnTo>
                  <a:cubicBezTo>
                    <a:pt x="617792" y="0"/>
                    <a:pt x="659765" y="41973"/>
                    <a:pt x="659765" y="93750"/>
                  </a:cubicBezTo>
                  <a:lnTo>
                    <a:pt x="659765" y="93750"/>
                  </a:lnTo>
                  <a:cubicBezTo>
                    <a:pt x="659765" y="118613"/>
                    <a:pt x="649888" y="142459"/>
                    <a:pt x="632306" y="160041"/>
                  </a:cubicBezTo>
                  <a:cubicBezTo>
                    <a:pt x="614725" y="177622"/>
                    <a:pt x="590879" y="187499"/>
                    <a:pt x="566015" y="187499"/>
                  </a:cubicBezTo>
                  <a:lnTo>
                    <a:pt x="93750" y="187499"/>
                  </a:lnTo>
                  <a:cubicBezTo>
                    <a:pt x="41973" y="187499"/>
                    <a:pt x="0" y="145526"/>
                    <a:pt x="0" y="93750"/>
                  </a:cubicBezTo>
                  <a:lnTo>
                    <a:pt x="0" y="93750"/>
                  </a:lnTo>
                  <a:cubicBezTo>
                    <a:pt x="0" y="41973"/>
                    <a:pt x="41973" y="0"/>
                    <a:pt x="93750" y="0"/>
                  </a:cubicBezTo>
                  <a:close/>
                </a:path>
              </a:pathLst>
            </a:custGeom>
            <a:solidFill>
              <a:srgbClr val="EB6B1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5"/>
                </a:lnSpc>
              </a:p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508943" y="6871066"/>
            <a:ext cx="1934049" cy="29964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2864042"/>
            <a:ext cx="5974743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Alegreya Bold" panose="00000800000000000000"/>
              </a:rPr>
              <a:t>Phân tích nghiệp vụ</a:t>
            </a:r>
            <a:endParaRPr lang="en-US" sz="5300">
              <a:solidFill>
                <a:srgbClr val="FFFFFF"/>
              </a:solidFill>
              <a:latin typeface="Alegreya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50091" y="1904191"/>
            <a:ext cx="5594875" cy="748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5"/>
              </a:lnSpc>
            </a:pPr>
            <a:r>
              <a:rPr lang="en-US" sz="3500">
                <a:solidFill>
                  <a:srgbClr val="FF7412"/>
                </a:solidFill>
                <a:latin typeface="Lato Bold"/>
              </a:rPr>
              <a:t>CÁC NGHIỆP VỤ</a:t>
            </a:r>
            <a:endParaRPr lang="en-US" sz="3500">
              <a:solidFill>
                <a:srgbClr val="FF7412"/>
              </a:solidFill>
              <a:latin typeface="Lat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40566" y="1295576"/>
            <a:ext cx="3374414" cy="47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5"/>
              </a:lnSpc>
            </a:pPr>
            <a:r>
              <a:rPr lang="en-US" sz="2200">
                <a:solidFill>
                  <a:srgbClr val="000000"/>
                </a:solidFill>
                <a:latin typeface="Lato" panose="020F0502020204030203"/>
              </a:rPr>
              <a:t>PHỎNG VẤN TRỰC TIẾP</a:t>
            </a:r>
            <a:endParaRPr lang="en-US" sz="220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18500" y="7061604"/>
            <a:ext cx="1925445" cy="27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280">
                <a:solidFill>
                  <a:srgbClr val="FFFFFF"/>
                </a:solidFill>
                <a:latin typeface="Lato Bold"/>
              </a:rPr>
              <a:t>GANEYA</a:t>
            </a:r>
            <a:endParaRPr lang="en-US" sz="1600" spc="280">
              <a:solidFill>
                <a:srgbClr val="FFFFFF"/>
              </a:solidFill>
              <a:latin typeface="Lat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19548" y="3135195"/>
            <a:ext cx="2684472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5"/>
              </a:lnSpc>
            </a:pPr>
            <a:r>
              <a:rPr lang="en-US" sz="2800">
                <a:solidFill>
                  <a:srgbClr val="000000"/>
                </a:solidFill>
                <a:latin typeface="Lato" panose="020F0502020204030203"/>
              </a:rPr>
              <a:t>VIẾT TIN TỨC</a:t>
            </a:r>
            <a:endParaRPr lang="en-US" sz="280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866541" y="3135195"/>
            <a:ext cx="2756762" cy="125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5"/>
              </a:lnSpc>
            </a:pPr>
            <a:r>
              <a:rPr lang="en-US" sz="2800">
                <a:solidFill>
                  <a:srgbClr val="000000"/>
                </a:solidFill>
                <a:latin typeface="Lato" panose="020F0502020204030203"/>
              </a:rPr>
              <a:t>NHẬP THÔNG TIN </a:t>
            </a:r>
            <a:endParaRPr lang="en-US" sz="280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319548" y="5217597"/>
            <a:ext cx="3134640" cy="125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5"/>
              </a:lnSpc>
            </a:pPr>
            <a:r>
              <a:rPr lang="en-US" sz="2800">
                <a:solidFill>
                  <a:srgbClr val="000000"/>
                </a:solidFill>
                <a:latin typeface="Lato" panose="020F0502020204030203"/>
              </a:rPr>
              <a:t>TIẾP NHẬN YÊU CẦU</a:t>
            </a:r>
            <a:endParaRPr lang="en-US" sz="280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866541" y="5217597"/>
            <a:ext cx="2995304" cy="125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5"/>
              </a:lnSpc>
            </a:pPr>
            <a:r>
              <a:rPr lang="en-US" sz="2800">
                <a:solidFill>
                  <a:srgbClr val="000000"/>
                </a:solidFill>
                <a:latin typeface="Lato" panose="020F0502020204030203"/>
              </a:rPr>
              <a:t>THEO DÕI BÌNH LUẬN</a:t>
            </a:r>
            <a:endParaRPr lang="en-US" sz="2800">
              <a:solidFill>
                <a:srgbClr val="000000"/>
              </a:solidFill>
              <a:latin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94095" cy="10287000"/>
            <a:chOff x="0" y="0"/>
            <a:chExt cx="126264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2642" cy="2709333"/>
            </a:xfrm>
            <a:custGeom>
              <a:avLst/>
              <a:gdLst/>
              <a:ahLst/>
              <a:cxnLst/>
              <a:rect l="l" t="t" r="r" b="b"/>
              <a:pathLst>
                <a:path w="1262642" h="2709333">
                  <a:moveTo>
                    <a:pt x="0" y="0"/>
                  </a:moveTo>
                  <a:lnTo>
                    <a:pt x="1262642" y="0"/>
                  </a:lnTo>
                  <a:lnTo>
                    <a:pt x="12626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74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rcRect l="10000" t="1193" b="1193"/>
          <a:stretch>
            <a:fillRect/>
          </a:stretch>
        </p:blipFill>
        <p:spPr>
          <a:xfrm>
            <a:off x="1028700" y="1028700"/>
            <a:ext cx="5655302" cy="925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05530" y="2923168"/>
            <a:ext cx="1408807" cy="17285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50496" y="4995241"/>
            <a:ext cx="1463841" cy="214482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53272" y="7711563"/>
            <a:ext cx="1561065" cy="172061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130766" y="3343982"/>
            <a:ext cx="2797437" cy="68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5"/>
              </a:lnSpc>
            </a:pPr>
            <a:r>
              <a:rPr lang="en-US" sz="3200">
                <a:solidFill>
                  <a:srgbClr val="000000"/>
                </a:solidFill>
                <a:latin typeface="Lato" panose="020F0502020204030203"/>
              </a:rPr>
              <a:t>KHÁCH HÀNG</a:t>
            </a:r>
            <a:endParaRPr lang="en-US" sz="320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30766" y="5703271"/>
            <a:ext cx="2797437" cy="68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5"/>
              </a:lnSpc>
            </a:pPr>
            <a:r>
              <a:rPr lang="en-US" sz="3200">
                <a:solidFill>
                  <a:srgbClr val="000000"/>
                </a:solidFill>
                <a:latin typeface="Lato" panose="020F0502020204030203"/>
              </a:rPr>
              <a:t>NHÂN VIÊN</a:t>
            </a:r>
            <a:endParaRPr lang="en-US" sz="320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53272" y="1450841"/>
            <a:ext cx="8352427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301802"/>
                </a:solidFill>
                <a:latin typeface="Alegreya Bold" panose="00000800000000000000"/>
              </a:rPr>
              <a:t>DANH SÁCH NGƯỜI DÙNG</a:t>
            </a:r>
            <a:endParaRPr lang="en-US" sz="5300">
              <a:solidFill>
                <a:srgbClr val="301802"/>
              </a:solidFill>
              <a:latin typeface="Alegreya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30766" y="8062560"/>
            <a:ext cx="2797437" cy="68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5"/>
              </a:lnSpc>
            </a:pPr>
            <a:r>
              <a:rPr lang="en-US" sz="3200">
                <a:solidFill>
                  <a:srgbClr val="000000"/>
                </a:solidFill>
                <a:latin typeface="Lato" panose="020F0502020204030203"/>
              </a:rPr>
              <a:t>ADMIN</a:t>
            </a:r>
            <a:endParaRPr lang="en-US" sz="3200">
              <a:solidFill>
                <a:srgbClr val="000000"/>
              </a:solidFill>
              <a:latin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9976" t="17450" b="174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5609" y="5935642"/>
            <a:ext cx="3810088" cy="70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5"/>
              </a:lnSpc>
              <a:spcBef>
                <a:spcPct val="0"/>
              </a:spcBef>
            </a:pPr>
            <a:r>
              <a:rPr lang="en-US" sz="4110" spc="-41">
                <a:solidFill>
                  <a:srgbClr val="FFFFFF"/>
                </a:solidFill>
                <a:latin typeface="DM Sans"/>
              </a:rPr>
              <a:t>GANEYA</a:t>
            </a:r>
            <a:endParaRPr lang="en-US" sz="4110" spc="-41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DFCFB"/>
                </a:solidFill>
                <a:latin typeface="DM Sans"/>
              </a:rPr>
              <a:t>2023</a:t>
            </a:r>
            <a:endParaRPr lang="en-US" sz="2400">
              <a:solidFill>
                <a:srgbClr val="FDFCFB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NHÀ HÀNG NHẬT BẢN</a:t>
            </a:r>
            <a:endParaRPr lang="en-US" sz="240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705181"/>
            <a:ext cx="15588264" cy="3689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5"/>
              </a:lnSpc>
            </a:pPr>
            <a:r>
              <a:rPr lang="en-US" sz="27725" dirty="0">
                <a:solidFill>
                  <a:srgbClr val="141623"/>
                </a:solidFill>
                <a:latin typeface="Open Sans Extra Bold" panose="020B0906030804020204"/>
              </a:rPr>
              <a:t>BIỂU ĐỒ</a:t>
            </a:r>
            <a:endParaRPr lang="en-US" sz="27725" dirty="0">
              <a:solidFill>
                <a:srgbClr val="141623"/>
              </a:solidFill>
              <a:latin typeface="Open Sans Extra Bold" panose="020B0906030804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1531" b="15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15240000" y="7124700"/>
            <a:ext cx="2438400" cy="2753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725"/>
              </a:lnSpc>
            </a:pPr>
            <a:r>
              <a:rPr lang="en-US" sz="2700" dirty="0">
                <a:solidFill>
                  <a:srgbClr val="141623"/>
                </a:solidFill>
                <a:latin typeface="Open Sans Extra Bold" panose="020B0906030804020204"/>
              </a:rPr>
              <a:t>BIỂU ĐỒ</a:t>
            </a:r>
            <a:endParaRPr lang="en-US" sz="2700" dirty="0">
              <a:solidFill>
                <a:srgbClr val="141623"/>
              </a:solidFill>
              <a:latin typeface="Open Sans Extra Bold" panose="020B0906030804020204"/>
            </a:endParaRPr>
          </a:p>
        </p:txBody>
      </p:sp>
      <p:grpSp>
        <p:nvGrpSpPr>
          <p:cNvPr id="4" name="Group 39"/>
          <p:cNvGrpSpPr/>
          <p:nvPr/>
        </p:nvGrpSpPr>
        <p:grpSpPr>
          <a:xfrm>
            <a:off x="762000" y="9155261"/>
            <a:ext cx="2561391" cy="684913"/>
            <a:chOff x="0" y="0"/>
            <a:chExt cx="3415189" cy="913218"/>
          </a:xfrm>
        </p:grpSpPr>
        <p:sp>
          <p:nvSpPr>
            <p:cNvPr id="5" name="TextBox 40"/>
            <p:cNvSpPr txBox="1"/>
            <p:nvPr/>
          </p:nvSpPr>
          <p:spPr>
            <a:xfrm>
              <a:off x="1164990" y="297859"/>
              <a:ext cx="2250199" cy="31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20"/>
                </a:lnSpc>
              </a:pPr>
              <a:r>
                <a:rPr lang="en-US" sz="1600">
                  <a:solidFill>
                    <a:srgbClr val="1E1E1E"/>
                  </a:solidFill>
                  <a:latin typeface="Red Hat Display Bold" panose="02010803040201060303"/>
                </a:rPr>
                <a:t>GANEYA</a:t>
              </a:r>
              <a:endParaRPr lang="en-US" sz="1600">
                <a:solidFill>
                  <a:srgbClr val="1E1E1E"/>
                </a:solidFill>
                <a:latin typeface="Red Hat Display Bold" panose="02010803040201060303"/>
              </a:endParaRPr>
            </a:p>
          </p:txBody>
        </p:sp>
        <p:pic>
          <p:nvPicPr>
            <p:cNvPr id="6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13218" cy="9132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403" y="2613222"/>
            <a:ext cx="16786909" cy="200025"/>
          </a:xfrm>
          <a:prstGeom prst="rect">
            <a:avLst/>
          </a:prstGeom>
          <a:solidFill>
            <a:srgbClr val="F88046">
              <a:alpha val="19608"/>
            </a:srgbClr>
          </a:solidFill>
        </p:spPr>
      </p:sp>
      <p:sp>
        <p:nvSpPr>
          <p:cNvPr id="3" name="AutoShape 3"/>
          <p:cNvSpPr/>
          <p:nvPr/>
        </p:nvSpPr>
        <p:spPr>
          <a:xfrm flipV="1">
            <a:off x="2824096" y="3448743"/>
            <a:ext cx="0" cy="6591850"/>
          </a:xfrm>
          <a:prstGeom prst="line">
            <a:avLst/>
          </a:prstGeom>
          <a:ln w="19050" cap="rnd">
            <a:solidFill>
              <a:srgbClr val="F880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9286376" y="2599775"/>
            <a:ext cx="0" cy="6591850"/>
          </a:xfrm>
          <a:prstGeom prst="line">
            <a:avLst/>
          </a:prstGeom>
          <a:ln w="19050" cap="rnd">
            <a:solidFill>
              <a:srgbClr val="F880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2129949" y="2599775"/>
            <a:ext cx="0" cy="6591850"/>
          </a:xfrm>
          <a:prstGeom prst="line">
            <a:avLst/>
          </a:prstGeom>
          <a:ln w="19050" cap="rnd">
            <a:solidFill>
              <a:srgbClr val="F880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5052536" y="2599775"/>
            <a:ext cx="0" cy="6591850"/>
          </a:xfrm>
          <a:prstGeom prst="line">
            <a:avLst/>
          </a:prstGeom>
          <a:ln w="19050" cap="rnd">
            <a:solidFill>
              <a:srgbClr val="F880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762403" y="7846484"/>
            <a:ext cx="16786909" cy="0"/>
          </a:xfrm>
          <a:prstGeom prst="line">
            <a:avLst/>
          </a:prstGeom>
          <a:ln w="19050" cap="rnd">
            <a:solidFill>
              <a:srgbClr val="F880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750546" y="6840767"/>
            <a:ext cx="16786909" cy="0"/>
          </a:xfrm>
          <a:prstGeom prst="line">
            <a:avLst/>
          </a:prstGeom>
          <a:ln w="19050" cap="rnd">
            <a:solidFill>
              <a:srgbClr val="F8804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6103800" y="2599775"/>
            <a:ext cx="0" cy="6591850"/>
          </a:xfrm>
          <a:prstGeom prst="line">
            <a:avLst/>
          </a:prstGeom>
          <a:ln w="19050" cap="rnd">
            <a:solidFill>
              <a:srgbClr val="F8804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106471" y="1904450"/>
            <a:ext cx="1020531" cy="1056435"/>
            <a:chOff x="0" y="0"/>
            <a:chExt cx="4765040" cy="493268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4701540" cy="4869180"/>
            </a:xfrm>
            <a:custGeom>
              <a:avLst/>
              <a:gdLst/>
              <a:ahLst/>
              <a:cxnLst/>
              <a:rect l="l" t="t" r="r" b="b"/>
              <a:pathLst>
                <a:path w="4701540" h="4869180">
                  <a:moveTo>
                    <a:pt x="0" y="4038600"/>
                  </a:moveTo>
                  <a:lnTo>
                    <a:pt x="0" y="2350770"/>
                  </a:lnTo>
                  <a:cubicBezTo>
                    <a:pt x="0" y="1052830"/>
                    <a:pt x="1052830" y="0"/>
                    <a:pt x="2350770" y="0"/>
                  </a:cubicBezTo>
                  <a:lnTo>
                    <a:pt x="2350770" y="0"/>
                  </a:lnTo>
                  <a:cubicBezTo>
                    <a:pt x="3648710" y="0"/>
                    <a:pt x="4701540" y="1052830"/>
                    <a:pt x="4701540" y="2350770"/>
                  </a:cubicBezTo>
                  <a:lnTo>
                    <a:pt x="4701540" y="4008120"/>
                  </a:lnTo>
                  <a:cubicBezTo>
                    <a:pt x="4701540" y="4455160"/>
                    <a:pt x="4348480" y="4820920"/>
                    <a:pt x="3902710" y="4838700"/>
                  </a:cubicBezTo>
                  <a:cubicBezTo>
                    <a:pt x="3488690" y="4855210"/>
                    <a:pt x="2945130" y="4869180"/>
                    <a:pt x="2350770" y="4869180"/>
                  </a:cubicBezTo>
                  <a:lnTo>
                    <a:pt x="2350770" y="4869180"/>
                  </a:lnTo>
                  <a:lnTo>
                    <a:pt x="830580" y="4869180"/>
                  </a:lnTo>
                  <a:cubicBezTo>
                    <a:pt x="372110" y="4869180"/>
                    <a:pt x="0" y="4497070"/>
                    <a:pt x="0" y="4038600"/>
                  </a:cubicBezTo>
                  <a:close/>
                </a:path>
              </a:pathLst>
            </a:custGeom>
            <a:blipFill>
              <a:blip r:embed="rId1"/>
              <a:stretch>
                <a:fillRect l="-1782" r="-1782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765040" cy="4932680"/>
            </a:xfrm>
            <a:custGeom>
              <a:avLst/>
              <a:gdLst/>
              <a:ahLst/>
              <a:cxnLst/>
              <a:rect l="l" t="t" r="r" b="b"/>
              <a:pathLst>
                <a:path w="4765040" h="4932680">
                  <a:moveTo>
                    <a:pt x="2382520" y="4932680"/>
                  </a:moveTo>
                  <a:lnTo>
                    <a:pt x="862330" y="4932680"/>
                  </a:lnTo>
                  <a:cubicBezTo>
                    <a:pt x="387350" y="4932680"/>
                    <a:pt x="0" y="4545330"/>
                    <a:pt x="0" y="4070350"/>
                  </a:cubicBezTo>
                  <a:lnTo>
                    <a:pt x="0" y="2382520"/>
                  </a:lnTo>
                  <a:cubicBezTo>
                    <a:pt x="0" y="1069340"/>
                    <a:pt x="1069340" y="0"/>
                    <a:pt x="2382520" y="0"/>
                  </a:cubicBezTo>
                  <a:cubicBezTo>
                    <a:pt x="3695700" y="0"/>
                    <a:pt x="4765040" y="1069340"/>
                    <a:pt x="4765040" y="2382520"/>
                  </a:cubicBezTo>
                  <a:lnTo>
                    <a:pt x="4765040" y="4039870"/>
                  </a:lnTo>
                  <a:cubicBezTo>
                    <a:pt x="4765040" y="4504690"/>
                    <a:pt x="4400550" y="4884420"/>
                    <a:pt x="3935730" y="4902200"/>
                  </a:cubicBezTo>
                  <a:cubicBezTo>
                    <a:pt x="3407410" y="4922520"/>
                    <a:pt x="2884170" y="4932680"/>
                    <a:pt x="2382520" y="4932680"/>
                  </a:cubicBezTo>
                  <a:close/>
                  <a:moveTo>
                    <a:pt x="2382520" y="63500"/>
                  </a:moveTo>
                  <a:cubicBezTo>
                    <a:pt x="1103630" y="63500"/>
                    <a:pt x="63500" y="1103630"/>
                    <a:pt x="63500" y="2382520"/>
                  </a:cubicBezTo>
                  <a:lnTo>
                    <a:pt x="63500" y="4069080"/>
                  </a:lnTo>
                  <a:cubicBezTo>
                    <a:pt x="63500" y="4509770"/>
                    <a:pt x="421640" y="4867910"/>
                    <a:pt x="862330" y="4867910"/>
                  </a:cubicBezTo>
                  <a:lnTo>
                    <a:pt x="2382520" y="4867910"/>
                  </a:lnTo>
                  <a:cubicBezTo>
                    <a:pt x="2884170" y="4867910"/>
                    <a:pt x="3406140" y="4857750"/>
                    <a:pt x="3933190" y="4837430"/>
                  </a:cubicBezTo>
                  <a:cubicBezTo>
                    <a:pt x="4363720" y="4820920"/>
                    <a:pt x="4701540" y="4470400"/>
                    <a:pt x="4701540" y="4038600"/>
                  </a:cubicBezTo>
                  <a:lnTo>
                    <a:pt x="4701540" y="2382520"/>
                  </a:lnTo>
                  <a:cubicBezTo>
                    <a:pt x="4701540" y="1103630"/>
                    <a:pt x="3661410" y="63500"/>
                    <a:pt x="2382520" y="63500"/>
                  </a:cubicBezTo>
                  <a:close/>
                </a:path>
              </a:pathLst>
            </a:custGeom>
            <a:solidFill>
              <a:srgbClr val="F88046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955168" y="1909213"/>
            <a:ext cx="1015930" cy="1051672"/>
            <a:chOff x="0" y="0"/>
            <a:chExt cx="4765040" cy="493268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4701540" cy="4869180"/>
            </a:xfrm>
            <a:custGeom>
              <a:avLst/>
              <a:gdLst/>
              <a:ahLst/>
              <a:cxnLst/>
              <a:rect l="l" t="t" r="r" b="b"/>
              <a:pathLst>
                <a:path w="4701540" h="4869180">
                  <a:moveTo>
                    <a:pt x="0" y="4038600"/>
                  </a:moveTo>
                  <a:lnTo>
                    <a:pt x="0" y="2350770"/>
                  </a:lnTo>
                  <a:cubicBezTo>
                    <a:pt x="0" y="1052830"/>
                    <a:pt x="1052830" y="0"/>
                    <a:pt x="2350770" y="0"/>
                  </a:cubicBezTo>
                  <a:lnTo>
                    <a:pt x="2350770" y="0"/>
                  </a:lnTo>
                  <a:cubicBezTo>
                    <a:pt x="3648710" y="0"/>
                    <a:pt x="4701540" y="1052830"/>
                    <a:pt x="4701540" y="2350770"/>
                  </a:cubicBezTo>
                  <a:lnTo>
                    <a:pt x="4701540" y="4008120"/>
                  </a:lnTo>
                  <a:cubicBezTo>
                    <a:pt x="4701540" y="4455160"/>
                    <a:pt x="4348480" y="4820920"/>
                    <a:pt x="3902710" y="4838700"/>
                  </a:cubicBezTo>
                  <a:cubicBezTo>
                    <a:pt x="3488690" y="4855210"/>
                    <a:pt x="2945130" y="4869180"/>
                    <a:pt x="2350770" y="4869180"/>
                  </a:cubicBezTo>
                  <a:lnTo>
                    <a:pt x="2350770" y="4869180"/>
                  </a:lnTo>
                  <a:lnTo>
                    <a:pt x="830580" y="4869180"/>
                  </a:lnTo>
                  <a:cubicBezTo>
                    <a:pt x="372110" y="4869180"/>
                    <a:pt x="0" y="4497070"/>
                    <a:pt x="0" y="4038600"/>
                  </a:cubicBezTo>
                  <a:close/>
                </a:path>
              </a:pathLst>
            </a:custGeom>
            <a:blipFill>
              <a:blip r:embed="rId2"/>
              <a:stretch>
                <a:fillRect l="-1639" r="-1639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4765040" cy="4932680"/>
            </a:xfrm>
            <a:custGeom>
              <a:avLst/>
              <a:gdLst/>
              <a:ahLst/>
              <a:cxnLst/>
              <a:rect l="l" t="t" r="r" b="b"/>
              <a:pathLst>
                <a:path w="4765040" h="4932680">
                  <a:moveTo>
                    <a:pt x="2382520" y="4932680"/>
                  </a:moveTo>
                  <a:lnTo>
                    <a:pt x="862330" y="4932680"/>
                  </a:lnTo>
                  <a:cubicBezTo>
                    <a:pt x="387350" y="4932680"/>
                    <a:pt x="0" y="4545330"/>
                    <a:pt x="0" y="4070350"/>
                  </a:cubicBezTo>
                  <a:lnTo>
                    <a:pt x="0" y="2382520"/>
                  </a:lnTo>
                  <a:cubicBezTo>
                    <a:pt x="0" y="1069340"/>
                    <a:pt x="1069340" y="0"/>
                    <a:pt x="2382520" y="0"/>
                  </a:cubicBezTo>
                  <a:cubicBezTo>
                    <a:pt x="3695700" y="0"/>
                    <a:pt x="4765040" y="1069340"/>
                    <a:pt x="4765040" y="2382520"/>
                  </a:cubicBezTo>
                  <a:lnTo>
                    <a:pt x="4765040" y="4039870"/>
                  </a:lnTo>
                  <a:cubicBezTo>
                    <a:pt x="4765040" y="4504690"/>
                    <a:pt x="4400550" y="4884420"/>
                    <a:pt x="3935730" y="4902200"/>
                  </a:cubicBezTo>
                  <a:cubicBezTo>
                    <a:pt x="3407410" y="4922520"/>
                    <a:pt x="2884170" y="4932680"/>
                    <a:pt x="2382520" y="4932680"/>
                  </a:cubicBezTo>
                  <a:close/>
                  <a:moveTo>
                    <a:pt x="2382520" y="63500"/>
                  </a:moveTo>
                  <a:cubicBezTo>
                    <a:pt x="1103630" y="63500"/>
                    <a:pt x="63500" y="1103630"/>
                    <a:pt x="63500" y="2382520"/>
                  </a:cubicBezTo>
                  <a:lnTo>
                    <a:pt x="63500" y="4069080"/>
                  </a:lnTo>
                  <a:cubicBezTo>
                    <a:pt x="63500" y="4509770"/>
                    <a:pt x="421640" y="4867910"/>
                    <a:pt x="862330" y="4867910"/>
                  </a:cubicBezTo>
                  <a:lnTo>
                    <a:pt x="2382520" y="4867910"/>
                  </a:lnTo>
                  <a:cubicBezTo>
                    <a:pt x="2884170" y="4867910"/>
                    <a:pt x="3406140" y="4857750"/>
                    <a:pt x="3933190" y="4837430"/>
                  </a:cubicBezTo>
                  <a:cubicBezTo>
                    <a:pt x="4363720" y="4820920"/>
                    <a:pt x="4701540" y="4470400"/>
                    <a:pt x="4701540" y="4038600"/>
                  </a:cubicBezTo>
                  <a:lnTo>
                    <a:pt x="4701540" y="2382520"/>
                  </a:lnTo>
                  <a:cubicBezTo>
                    <a:pt x="4701540" y="1103630"/>
                    <a:pt x="3661410" y="63500"/>
                    <a:pt x="2382520" y="63500"/>
                  </a:cubicBezTo>
                  <a:close/>
                </a:path>
              </a:pathLst>
            </a:custGeom>
            <a:solidFill>
              <a:srgbClr val="F88046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861425" y="1909213"/>
            <a:ext cx="972389" cy="1006599"/>
            <a:chOff x="0" y="0"/>
            <a:chExt cx="4765040" cy="4932680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4701540" cy="4869180"/>
            </a:xfrm>
            <a:custGeom>
              <a:avLst/>
              <a:gdLst/>
              <a:ahLst/>
              <a:cxnLst/>
              <a:rect l="l" t="t" r="r" b="b"/>
              <a:pathLst>
                <a:path w="4701540" h="4869180">
                  <a:moveTo>
                    <a:pt x="0" y="4038600"/>
                  </a:moveTo>
                  <a:lnTo>
                    <a:pt x="0" y="2350770"/>
                  </a:lnTo>
                  <a:cubicBezTo>
                    <a:pt x="0" y="1052830"/>
                    <a:pt x="1052830" y="0"/>
                    <a:pt x="2350770" y="0"/>
                  </a:cubicBezTo>
                  <a:lnTo>
                    <a:pt x="2350770" y="0"/>
                  </a:lnTo>
                  <a:cubicBezTo>
                    <a:pt x="3648710" y="0"/>
                    <a:pt x="4701540" y="1052830"/>
                    <a:pt x="4701540" y="2350770"/>
                  </a:cubicBezTo>
                  <a:lnTo>
                    <a:pt x="4701540" y="4008120"/>
                  </a:lnTo>
                  <a:cubicBezTo>
                    <a:pt x="4701540" y="4455160"/>
                    <a:pt x="4348480" y="4820920"/>
                    <a:pt x="3902710" y="4838700"/>
                  </a:cubicBezTo>
                  <a:cubicBezTo>
                    <a:pt x="3488690" y="4855210"/>
                    <a:pt x="2945130" y="4869180"/>
                    <a:pt x="2350770" y="4869180"/>
                  </a:cubicBezTo>
                  <a:lnTo>
                    <a:pt x="2350770" y="4869180"/>
                  </a:lnTo>
                  <a:lnTo>
                    <a:pt x="830580" y="4869180"/>
                  </a:lnTo>
                  <a:cubicBezTo>
                    <a:pt x="372110" y="4869180"/>
                    <a:pt x="0" y="4497070"/>
                    <a:pt x="0" y="4038600"/>
                  </a:cubicBezTo>
                  <a:close/>
                </a:path>
              </a:pathLst>
            </a:custGeom>
            <a:blipFill>
              <a:blip r:embed="rId3"/>
              <a:stretch>
                <a:fillRect t="-14371" b="-14371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765040" cy="4932680"/>
            </a:xfrm>
            <a:custGeom>
              <a:avLst/>
              <a:gdLst/>
              <a:ahLst/>
              <a:cxnLst/>
              <a:rect l="l" t="t" r="r" b="b"/>
              <a:pathLst>
                <a:path w="4765040" h="4932680">
                  <a:moveTo>
                    <a:pt x="2382520" y="4932680"/>
                  </a:moveTo>
                  <a:lnTo>
                    <a:pt x="862330" y="4932680"/>
                  </a:lnTo>
                  <a:cubicBezTo>
                    <a:pt x="387350" y="4932680"/>
                    <a:pt x="0" y="4545330"/>
                    <a:pt x="0" y="4070350"/>
                  </a:cubicBezTo>
                  <a:lnTo>
                    <a:pt x="0" y="2382520"/>
                  </a:lnTo>
                  <a:cubicBezTo>
                    <a:pt x="0" y="1069340"/>
                    <a:pt x="1069340" y="0"/>
                    <a:pt x="2382520" y="0"/>
                  </a:cubicBezTo>
                  <a:cubicBezTo>
                    <a:pt x="3695700" y="0"/>
                    <a:pt x="4765040" y="1069340"/>
                    <a:pt x="4765040" y="2382520"/>
                  </a:cubicBezTo>
                  <a:lnTo>
                    <a:pt x="4765040" y="4039870"/>
                  </a:lnTo>
                  <a:cubicBezTo>
                    <a:pt x="4765040" y="4504690"/>
                    <a:pt x="4400550" y="4884420"/>
                    <a:pt x="3935730" y="4902200"/>
                  </a:cubicBezTo>
                  <a:cubicBezTo>
                    <a:pt x="3407410" y="4922520"/>
                    <a:pt x="2884170" y="4932680"/>
                    <a:pt x="2382520" y="4932680"/>
                  </a:cubicBezTo>
                  <a:close/>
                  <a:moveTo>
                    <a:pt x="2382520" y="63500"/>
                  </a:moveTo>
                  <a:cubicBezTo>
                    <a:pt x="1103630" y="63500"/>
                    <a:pt x="63500" y="1103630"/>
                    <a:pt x="63500" y="2382520"/>
                  </a:cubicBezTo>
                  <a:lnTo>
                    <a:pt x="63500" y="4069080"/>
                  </a:lnTo>
                  <a:cubicBezTo>
                    <a:pt x="63500" y="4509770"/>
                    <a:pt x="421640" y="4867910"/>
                    <a:pt x="862330" y="4867910"/>
                  </a:cubicBezTo>
                  <a:lnTo>
                    <a:pt x="2382520" y="4867910"/>
                  </a:lnTo>
                  <a:cubicBezTo>
                    <a:pt x="2884170" y="4867910"/>
                    <a:pt x="3406140" y="4857750"/>
                    <a:pt x="3933190" y="4837430"/>
                  </a:cubicBezTo>
                  <a:cubicBezTo>
                    <a:pt x="4363720" y="4820920"/>
                    <a:pt x="4701540" y="4470400"/>
                    <a:pt x="4701540" y="4038600"/>
                  </a:cubicBezTo>
                  <a:lnTo>
                    <a:pt x="4701540" y="2382520"/>
                  </a:lnTo>
                  <a:cubicBezTo>
                    <a:pt x="4701540" y="1103630"/>
                    <a:pt x="3661410" y="63500"/>
                    <a:pt x="2382520" y="63500"/>
                  </a:cubicBezTo>
                  <a:close/>
                </a:path>
              </a:pathLst>
            </a:custGeom>
            <a:solidFill>
              <a:srgbClr val="F88046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801736" y="1944761"/>
            <a:ext cx="981590" cy="1016124"/>
            <a:chOff x="0" y="0"/>
            <a:chExt cx="4765040" cy="4932680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4701540" cy="4869180"/>
            </a:xfrm>
            <a:custGeom>
              <a:avLst/>
              <a:gdLst/>
              <a:ahLst/>
              <a:cxnLst/>
              <a:rect l="l" t="t" r="r" b="b"/>
              <a:pathLst>
                <a:path w="4701540" h="4869180">
                  <a:moveTo>
                    <a:pt x="0" y="4038600"/>
                  </a:moveTo>
                  <a:lnTo>
                    <a:pt x="0" y="2350770"/>
                  </a:lnTo>
                  <a:cubicBezTo>
                    <a:pt x="0" y="1052830"/>
                    <a:pt x="1052830" y="0"/>
                    <a:pt x="2350770" y="0"/>
                  </a:cubicBezTo>
                  <a:lnTo>
                    <a:pt x="2350770" y="0"/>
                  </a:lnTo>
                  <a:cubicBezTo>
                    <a:pt x="3648710" y="0"/>
                    <a:pt x="4701540" y="1052830"/>
                    <a:pt x="4701540" y="2350770"/>
                  </a:cubicBezTo>
                  <a:lnTo>
                    <a:pt x="4701540" y="4008120"/>
                  </a:lnTo>
                  <a:cubicBezTo>
                    <a:pt x="4701540" y="4455160"/>
                    <a:pt x="4348480" y="4820920"/>
                    <a:pt x="3902710" y="4838700"/>
                  </a:cubicBezTo>
                  <a:cubicBezTo>
                    <a:pt x="3488690" y="4855210"/>
                    <a:pt x="2945130" y="4869180"/>
                    <a:pt x="2350770" y="4869180"/>
                  </a:cubicBezTo>
                  <a:lnTo>
                    <a:pt x="2350770" y="4869180"/>
                  </a:lnTo>
                  <a:lnTo>
                    <a:pt x="830580" y="4869180"/>
                  </a:lnTo>
                  <a:cubicBezTo>
                    <a:pt x="372110" y="4869180"/>
                    <a:pt x="0" y="4497070"/>
                    <a:pt x="0" y="4038600"/>
                  </a:cubicBezTo>
                  <a:close/>
                </a:path>
              </a:pathLst>
            </a:custGeom>
            <a:blipFill>
              <a:blip r:embed="rId4"/>
              <a:stretch>
                <a:fillRect t="-14371" b="-1437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765040" cy="4932680"/>
            </a:xfrm>
            <a:custGeom>
              <a:avLst/>
              <a:gdLst/>
              <a:ahLst/>
              <a:cxnLst/>
              <a:rect l="l" t="t" r="r" b="b"/>
              <a:pathLst>
                <a:path w="4765040" h="4932680">
                  <a:moveTo>
                    <a:pt x="2382520" y="4932680"/>
                  </a:moveTo>
                  <a:lnTo>
                    <a:pt x="862330" y="4932680"/>
                  </a:lnTo>
                  <a:cubicBezTo>
                    <a:pt x="387350" y="4932680"/>
                    <a:pt x="0" y="4545330"/>
                    <a:pt x="0" y="4070350"/>
                  </a:cubicBezTo>
                  <a:lnTo>
                    <a:pt x="0" y="2382520"/>
                  </a:lnTo>
                  <a:cubicBezTo>
                    <a:pt x="0" y="1069340"/>
                    <a:pt x="1069340" y="0"/>
                    <a:pt x="2382520" y="0"/>
                  </a:cubicBezTo>
                  <a:cubicBezTo>
                    <a:pt x="3695700" y="0"/>
                    <a:pt x="4765040" y="1069340"/>
                    <a:pt x="4765040" y="2382520"/>
                  </a:cubicBezTo>
                  <a:lnTo>
                    <a:pt x="4765040" y="4039870"/>
                  </a:lnTo>
                  <a:cubicBezTo>
                    <a:pt x="4765040" y="4504690"/>
                    <a:pt x="4400550" y="4884420"/>
                    <a:pt x="3935730" y="4902200"/>
                  </a:cubicBezTo>
                  <a:cubicBezTo>
                    <a:pt x="3407410" y="4922520"/>
                    <a:pt x="2884170" y="4932680"/>
                    <a:pt x="2382520" y="4932680"/>
                  </a:cubicBezTo>
                  <a:close/>
                  <a:moveTo>
                    <a:pt x="2382520" y="63500"/>
                  </a:moveTo>
                  <a:cubicBezTo>
                    <a:pt x="1103630" y="63500"/>
                    <a:pt x="63500" y="1103630"/>
                    <a:pt x="63500" y="2382520"/>
                  </a:cubicBezTo>
                  <a:lnTo>
                    <a:pt x="63500" y="4069080"/>
                  </a:lnTo>
                  <a:cubicBezTo>
                    <a:pt x="63500" y="4509770"/>
                    <a:pt x="421640" y="4867910"/>
                    <a:pt x="862330" y="4867910"/>
                  </a:cubicBezTo>
                  <a:lnTo>
                    <a:pt x="2382520" y="4867910"/>
                  </a:lnTo>
                  <a:cubicBezTo>
                    <a:pt x="2884170" y="4867910"/>
                    <a:pt x="3406140" y="4857750"/>
                    <a:pt x="3933190" y="4837430"/>
                  </a:cubicBezTo>
                  <a:cubicBezTo>
                    <a:pt x="4363720" y="4820920"/>
                    <a:pt x="4701540" y="4470400"/>
                    <a:pt x="4701540" y="4038600"/>
                  </a:cubicBezTo>
                  <a:lnTo>
                    <a:pt x="4701540" y="2382520"/>
                  </a:lnTo>
                  <a:cubicBezTo>
                    <a:pt x="4701540" y="1103630"/>
                    <a:pt x="3661410" y="63500"/>
                    <a:pt x="2382520" y="63500"/>
                  </a:cubicBezTo>
                  <a:close/>
                </a:path>
              </a:pathLst>
            </a:custGeom>
            <a:solidFill>
              <a:srgbClr val="F88046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634649" y="1963085"/>
            <a:ext cx="963889" cy="997800"/>
            <a:chOff x="0" y="0"/>
            <a:chExt cx="4765040" cy="4932680"/>
          </a:xfrm>
        </p:grpSpPr>
        <p:sp>
          <p:nvSpPr>
            <p:cNvPr id="23" name="Freeform 23"/>
            <p:cNvSpPr/>
            <p:nvPr/>
          </p:nvSpPr>
          <p:spPr>
            <a:xfrm>
              <a:off x="31750" y="31750"/>
              <a:ext cx="4701540" cy="4869180"/>
            </a:xfrm>
            <a:custGeom>
              <a:avLst/>
              <a:gdLst/>
              <a:ahLst/>
              <a:cxnLst/>
              <a:rect l="l" t="t" r="r" b="b"/>
              <a:pathLst>
                <a:path w="4701540" h="4869180">
                  <a:moveTo>
                    <a:pt x="0" y="4038600"/>
                  </a:moveTo>
                  <a:lnTo>
                    <a:pt x="0" y="2350770"/>
                  </a:lnTo>
                  <a:cubicBezTo>
                    <a:pt x="0" y="1052830"/>
                    <a:pt x="1052830" y="0"/>
                    <a:pt x="2350770" y="0"/>
                  </a:cubicBezTo>
                  <a:lnTo>
                    <a:pt x="2350770" y="0"/>
                  </a:lnTo>
                  <a:cubicBezTo>
                    <a:pt x="3648710" y="0"/>
                    <a:pt x="4701540" y="1052830"/>
                    <a:pt x="4701540" y="2350770"/>
                  </a:cubicBezTo>
                  <a:lnTo>
                    <a:pt x="4701540" y="4008120"/>
                  </a:lnTo>
                  <a:cubicBezTo>
                    <a:pt x="4701540" y="4455160"/>
                    <a:pt x="4348480" y="4820920"/>
                    <a:pt x="3902710" y="4838700"/>
                  </a:cubicBezTo>
                  <a:cubicBezTo>
                    <a:pt x="3488690" y="4855210"/>
                    <a:pt x="2945130" y="4869180"/>
                    <a:pt x="2350770" y="4869180"/>
                  </a:cubicBezTo>
                  <a:lnTo>
                    <a:pt x="2350770" y="4869180"/>
                  </a:lnTo>
                  <a:lnTo>
                    <a:pt x="830580" y="4869180"/>
                  </a:lnTo>
                  <a:cubicBezTo>
                    <a:pt x="372110" y="4869180"/>
                    <a:pt x="0" y="4497070"/>
                    <a:pt x="0" y="4038600"/>
                  </a:cubicBezTo>
                  <a:close/>
                </a:path>
              </a:pathLst>
            </a:custGeom>
            <a:blipFill>
              <a:blip r:embed="rId5"/>
              <a:stretch>
                <a:fillRect t="-14371" b="-14371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765040" cy="4932680"/>
            </a:xfrm>
            <a:custGeom>
              <a:avLst/>
              <a:gdLst/>
              <a:ahLst/>
              <a:cxnLst/>
              <a:rect l="l" t="t" r="r" b="b"/>
              <a:pathLst>
                <a:path w="4765040" h="4932680">
                  <a:moveTo>
                    <a:pt x="2382520" y="4932680"/>
                  </a:moveTo>
                  <a:lnTo>
                    <a:pt x="862330" y="4932680"/>
                  </a:lnTo>
                  <a:cubicBezTo>
                    <a:pt x="387350" y="4932680"/>
                    <a:pt x="0" y="4545330"/>
                    <a:pt x="0" y="4070350"/>
                  </a:cubicBezTo>
                  <a:lnTo>
                    <a:pt x="0" y="2382520"/>
                  </a:lnTo>
                  <a:cubicBezTo>
                    <a:pt x="0" y="1069340"/>
                    <a:pt x="1069340" y="0"/>
                    <a:pt x="2382520" y="0"/>
                  </a:cubicBezTo>
                  <a:cubicBezTo>
                    <a:pt x="3695700" y="0"/>
                    <a:pt x="4765040" y="1069340"/>
                    <a:pt x="4765040" y="2382520"/>
                  </a:cubicBezTo>
                  <a:lnTo>
                    <a:pt x="4765040" y="4039870"/>
                  </a:lnTo>
                  <a:cubicBezTo>
                    <a:pt x="4765040" y="4504690"/>
                    <a:pt x="4400550" y="4884420"/>
                    <a:pt x="3935730" y="4902200"/>
                  </a:cubicBezTo>
                  <a:cubicBezTo>
                    <a:pt x="3407410" y="4922520"/>
                    <a:pt x="2884170" y="4932680"/>
                    <a:pt x="2382520" y="4932680"/>
                  </a:cubicBezTo>
                  <a:close/>
                  <a:moveTo>
                    <a:pt x="2382520" y="63500"/>
                  </a:moveTo>
                  <a:cubicBezTo>
                    <a:pt x="1103630" y="63500"/>
                    <a:pt x="63500" y="1103630"/>
                    <a:pt x="63500" y="2382520"/>
                  </a:cubicBezTo>
                  <a:lnTo>
                    <a:pt x="63500" y="4069080"/>
                  </a:lnTo>
                  <a:cubicBezTo>
                    <a:pt x="63500" y="4509770"/>
                    <a:pt x="421640" y="4867910"/>
                    <a:pt x="862330" y="4867910"/>
                  </a:cubicBezTo>
                  <a:lnTo>
                    <a:pt x="2382520" y="4867910"/>
                  </a:lnTo>
                  <a:cubicBezTo>
                    <a:pt x="2884170" y="4867910"/>
                    <a:pt x="3406140" y="4857750"/>
                    <a:pt x="3933190" y="4837430"/>
                  </a:cubicBezTo>
                  <a:cubicBezTo>
                    <a:pt x="4363720" y="4820920"/>
                    <a:pt x="4701540" y="4470400"/>
                    <a:pt x="4701540" y="4038600"/>
                  </a:cubicBezTo>
                  <a:lnTo>
                    <a:pt x="4701540" y="2382520"/>
                  </a:lnTo>
                  <a:cubicBezTo>
                    <a:pt x="4701540" y="1103630"/>
                    <a:pt x="3661410" y="63500"/>
                    <a:pt x="2382520" y="63500"/>
                  </a:cubicBezTo>
                  <a:close/>
                </a:path>
              </a:pathLst>
            </a:custGeom>
            <a:solidFill>
              <a:srgbClr val="F88046"/>
            </a:solidFill>
          </p:spPr>
        </p:sp>
      </p:grpSp>
      <p:sp>
        <p:nvSpPr>
          <p:cNvPr id="25" name="AutoShape 25"/>
          <p:cNvSpPr/>
          <p:nvPr/>
        </p:nvSpPr>
        <p:spPr>
          <a:xfrm>
            <a:off x="750546" y="6886590"/>
            <a:ext cx="16786909" cy="200025"/>
          </a:xfrm>
          <a:prstGeom prst="rect">
            <a:avLst/>
          </a:prstGeom>
          <a:solidFill>
            <a:srgbClr val="F88046">
              <a:alpha val="19608"/>
            </a:srgbClr>
          </a:solidFill>
        </p:spPr>
      </p:sp>
      <p:sp>
        <p:nvSpPr>
          <p:cNvPr id="26" name="AutoShape 26"/>
          <p:cNvSpPr/>
          <p:nvPr/>
        </p:nvSpPr>
        <p:spPr>
          <a:xfrm>
            <a:off x="762403" y="7856009"/>
            <a:ext cx="16786909" cy="200025"/>
          </a:xfrm>
          <a:prstGeom prst="rect">
            <a:avLst/>
          </a:prstGeom>
          <a:solidFill>
            <a:srgbClr val="F88046">
              <a:alpha val="19608"/>
            </a:srgbClr>
          </a:solidFill>
        </p:spPr>
      </p:sp>
      <p:sp>
        <p:nvSpPr>
          <p:cNvPr id="27" name="AutoShape 27"/>
          <p:cNvSpPr/>
          <p:nvPr/>
        </p:nvSpPr>
        <p:spPr>
          <a:xfrm>
            <a:off x="9706134" y="580452"/>
            <a:ext cx="8024514" cy="665608"/>
          </a:xfrm>
          <a:prstGeom prst="rect">
            <a:avLst/>
          </a:prstGeom>
          <a:solidFill>
            <a:srgbClr val="F88046">
              <a:alpha val="19608"/>
            </a:srgbClr>
          </a:solidFill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12772" y="445808"/>
            <a:ext cx="1015292" cy="101529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691470">
            <a:off x="9428814" y="630270"/>
            <a:ext cx="560422" cy="61157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76017" y="3578612"/>
            <a:ext cx="772772" cy="77277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06760" y="7124715"/>
            <a:ext cx="772772" cy="77277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69623" y="7219598"/>
            <a:ext cx="385558" cy="476533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76017" y="8271628"/>
            <a:ext cx="772772" cy="77277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06760" y="3772736"/>
            <a:ext cx="542278" cy="384524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56718" y="8459326"/>
            <a:ext cx="392319" cy="397377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552001" y="580452"/>
            <a:ext cx="6657830" cy="1001849"/>
            <a:chOff x="0" y="0"/>
            <a:chExt cx="8877107" cy="1335798"/>
          </a:xfrm>
        </p:grpSpPr>
        <p:sp>
          <p:nvSpPr>
            <p:cNvPr id="37" name="TextBox 37"/>
            <p:cNvSpPr txBox="1"/>
            <p:nvPr/>
          </p:nvSpPr>
          <p:spPr>
            <a:xfrm>
              <a:off x="28900" y="0"/>
              <a:ext cx="8848207" cy="8566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160"/>
                </a:lnSpc>
              </a:pPr>
              <a:r>
                <a:rPr lang="en-US" sz="4300" dirty="0">
                  <a:solidFill>
                    <a:srgbClr val="1E1E1E"/>
                  </a:solidFill>
                  <a:latin typeface="Open Sans Extra Bold" panose="020B0906030804020204" charset="0"/>
                  <a:ea typeface="Open Sans Extra Bold" panose="020B0906030804020204" charset="0"/>
                  <a:cs typeface="Open Sans Extra Bold" panose="020B0906030804020204" charset="0"/>
                </a:rPr>
                <a:t>PHÂN CÔNG NHIỆM VỤ</a:t>
              </a:r>
              <a:endParaRPr lang="en-US" sz="4300" dirty="0">
                <a:solidFill>
                  <a:srgbClr val="1E1E1E"/>
                </a:solidFill>
                <a:latin typeface="Open Sans Extra Bold" panose="020B0906030804020204" charset="0"/>
                <a:ea typeface="Open Sans Extra Bold" panose="020B0906030804020204" charset="0"/>
                <a:cs typeface="Open Sans Extra Bold" panose="020B0906030804020204" charset="0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940818"/>
              <a:ext cx="8323000" cy="394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E1E1E"/>
                  </a:solidFill>
                  <a:latin typeface="Titillium Web Regular Bold" panose="00000700000000000000"/>
                </a:rPr>
                <a:t>2023</a:t>
              </a:r>
              <a:endParaRPr lang="en-US" sz="1700" dirty="0">
                <a:solidFill>
                  <a:srgbClr val="1E1E1E"/>
                </a:solidFill>
                <a:latin typeface="Titillium Web Regular Bold" panose="00000700000000000000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57353" y="738405"/>
            <a:ext cx="2561391" cy="684913"/>
            <a:chOff x="0" y="0"/>
            <a:chExt cx="3415189" cy="913218"/>
          </a:xfrm>
        </p:grpSpPr>
        <p:sp>
          <p:nvSpPr>
            <p:cNvPr id="40" name="TextBox 40"/>
            <p:cNvSpPr txBox="1"/>
            <p:nvPr/>
          </p:nvSpPr>
          <p:spPr>
            <a:xfrm>
              <a:off x="1164990" y="297859"/>
              <a:ext cx="2250199" cy="31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20"/>
                </a:lnSpc>
              </a:pPr>
              <a:r>
                <a:rPr lang="en-US" sz="1600">
                  <a:solidFill>
                    <a:srgbClr val="1E1E1E"/>
                  </a:solidFill>
                  <a:latin typeface="Red Hat Display Bold" panose="02010803040201060303"/>
                </a:rPr>
                <a:t>GANEYA</a:t>
              </a:r>
              <a:endParaRPr lang="en-US" sz="1600">
                <a:solidFill>
                  <a:srgbClr val="1E1E1E"/>
                </a:solidFill>
                <a:latin typeface="Red Hat Display Bold" panose="02010803040201060303"/>
              </a:endParaRPr>
            </a:p>
          </p:txBody>
        </p:sp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13218" cy="913218"/>
            </a:xfrm>
            <a:prstGeom prst="rect">
              <a:avLst/>
            </a:prstGeom>
          </p:spPr>
        </p:pic>
      </p:grpSp>
      <p:sp>
        <p:nvSpPr>
          <p:cNvPr id="42" name="TextBox 42"/>
          <p:cNvSpPr txBox="1"/>
          <p:nvPr/>
        </p:nvSpPr>
        <p:spPr>
          <a:xfrm>
            <a:off x="3755824" y="1559645"/>
            <a:ext cx="164564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E1E1E"/>
                </a:solidFill>
                <a:latin typeface="Red Hat Display Bold" panose="02010803040201060303"/>
              </a:rPr>
              <a:t>Quỳnh</a:t>
            </a:r>
            <a:endParaRPr lang="en-US" sz="180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640311" y="1559645"/>
            <a:ext cx="164564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E1E1E"/>
                </a:solidFill>
                <a:latin typeface="Red Hat Display Bold" panose="02010803040201060303"/>
              </a:rPr>
              <a:t>Khánh</a:t>
            </a:r>
            <a:endParaRPr lang="en-US" sz="1800" dirty="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9524798" y="1559645"/>
            <a:ext cx="164564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E1E1E"/>
                </a:solidFill>
                <a:latin typeface="Red Hat Display Bold" panose="02010803040201060303"/>
              </a:rPr>
              <a:t>Hương</a:t>
            </a:r>
            <a:endParaRPr lang="en-US" sz="1800" dirty="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2409285" y="1559645"/>
            <a:ext cx="164564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E1E1E"/>
                </a:solidFill>
                <a:latin typeface="Red Hat Display Bold" panose="02010803040201060303"/>
              </a:rPr>
              <a:t>Quân</a:t>
            </a:r>
            <a:endParaRPr lang="en-US" sz="180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5293771" y="1559645"/>
            <a:ext cx="164564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E1E1E"/>
                </a:solidFill>
                <a:latin typeface="Red Hat Display Bold" panose="02010803040201060303"/>
              </a:rPr>
              <a:t>Quyên</a:t>
            </a:r>
            <a:endParaRPr lang="en-US" sz="180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17387" y="3629718"/>
            <a:ext cx="1305890" cy="1466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E1E1E"/>
                </a:solidFill>
                <a:latin typeface="Palatino Linotype" panose="02040502050505030304" pitchFamily="18" charset="0"/>
              </a:rPr>
              <a:t>NỘI DUNG CÔNG VIỆC</a:t>
            </a:r>
            <a:endParaRPr lang="en-US" sz="2100" b="1" dirty="0">
              <a:solidFill>
                <a:srgbClr val="1E1E1E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17387" y="8522759"/>
            <a:ext cx="1234614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E1E1E"/>
                </a:solidFill>
                <a:latin typeface="Palatino Linotype" panose="02040502050505030304" pitchFamily="18" charset="0"/>
              </a:rPr>
              <a:t>HƯỚNG PHÁT TRIỀN</a:t>
            </a:r>
            <a:endParaRPr lang="en-US" sz="2100" b="1" dirty="0">
              <a:solidFill>
                <a:srgbClr val="1E1E1E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942149" y="3165672"/>
            <a:ext cx="3100748" cy="455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0"/>
              </a:lnSpc>
            </a:pPr>
            <a:r>
              <a:rPr lang="en-US" sz="2610">
                <a:solidFill>
                  <a:srgbClr val="000000"/>
                </a:solidFill>
                <a:latin typeface="Titillium Web Regular" panose="00000500000000000000"/>
              </a:rPr>
              <a:t>Không gian nhà hàng</a:t>
            </a: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000000"/>
                </a:solidFill>
                <a:latin typeface="Titillium Web Regular" panose="00000500000000000000"/>
              </a:rPr>
              <a:t>Món ăn</a:t>
            </a: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000000"/>
                </a:solidFill>
                <a:latin typeface="Titillium Web Regular" panose="00000500000000000000"/>
              </a:rPr>
              <a:t>Tạo Cơ sở dữ liệu</a:t>
            </a: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000000"/>
                </a:solidFill>
                <a:latin typeface="Titillium Web Regular" panose="00000500000000000000"/>
              </a:rPr>
              <a:t>Bình luận</a:t>
            </a: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10">
                <a:solidFill>
                  <a:srgbClr val="000000"/>
                </a:solidFill>
                <a:latin typeface="Titillium Web Regular" panose="00000500000000000000"/>
              </a:rPr>
              <a:t>Phân quyền</a:t>
            </a: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000000"/>
              </a:solidFill>
              <a:latin typeface="Titillium Web Regular" panose="00000500000000000000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0448677" y="635761"/>
            <a:ext cx="7100635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1E1E1E"/>
                </a:solidFill>
                <a:latin typeface="Titillium Web Regular" panose="00000500000000000000"/>
              </a:rPr>
              <a:t>Nhà Hàng GANEYA NHẬT BẢN</a:t>
            </a:r>
            <a:endParaRPr lang="en-US" sz="2900">
              <a:solidFill>
                <a:srgbClr val="1E1E1E"/>
              </a:solidFill>
              <a:latin typeface="Titillium Web Regular" panose="00000500000000000000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429251" y="3158699"/>
            <a:ext cx="2499879" cy="453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Combo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Khuyến mãi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Giới thiệu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Viết báo cáo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6313350" y="3165672"/>
            <a:ext cx="2773001" cy="655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Đặt bàn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Sự kiện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Tạo Cơ sở dữ liệu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Mã hóa tài khoản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Bình luận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Silde Thuyết Trình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Phân trang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  <a:sym typeface="+mn-ea"/>
              </a:rPr>
              <a:t>Viết báo cáo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5249747" y="3137774"/>
            <a:ext cx="2499879" cy="408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Đăng nhập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Đăng xuất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Viết báo cáo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2282349" y="3158699"/>
            <a:ext cx="2834048" cy="408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Thông tin nhà hàng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Trang chủ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>
              <a:lnSpc>
                <a:spcPts val="3650"/>
              </a:lnSpc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Tuyển dụng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10">
                <a:solidFill>
                  <a:srgbClr val="1E1E1E"/>
                </a:solidFill>
                <a:latin typeface="Titillium Web Regular" panose="00000500000000000000"/>
              </a:rPr>
              <a:t>Viết báo cáo</a:t>
            </a: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650"/>
              </a:lnSpc>
              <a:spcBef>
                <a:spcPct val="0"/>
              </a:spcBef>
            </a:pPr>
            <a:endParaRPr lang="en-US" sz="2610">
              <a:solidFill>
                <a:srgbClr val="1E1E1E"/>
              </a:solidFill>
              <a:latin typeface="Titillium Web Regular" panose="00000500000000000000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317387" y="7264620"/>
            <a:ext cx="153528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1E1E1E"/>
                </a:solidFill>
                <a:latin typeface="Palatino Linotype" panose="02040502050505030304" pitchFamily="18" charset="0"/>
              </a:rPr>
              <a:t>KẾT QUẢ</a:t>
            </a:r>
            <a:endParaRPr lang="en-US" sz="2100" b="1" dirty="0">
              <a:solidFill>
                <a:srgbClr val="1E1E1E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6475275" y="7207583"/>
            <a:ext cx="226441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E1E1E"/>
                </a:solidFill>
                <a:latin typeface="Red Hat Display Bold" panose="02010803040201060303"/>
              </a:rPr>
              <a:t>HOÀN THÀNH</a:t>
            </a:r>
            <a:endParaRPr lang="en-US" sz="210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91682" y="7207583"/>
            <a:ext cx="226441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E1E1E"/>
                </a:solidFill>
                <a:latin typeface="Red Hat Display Bold" panose="02010803040201060303"/>
              </a:rPr>
              <a:t>HOÀN THÀNH</a:t>
            </a:r>
            <a:endParaRPr lang="en-US" sz="210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9709025" y="7207583"/>
            <a:ext cx="226441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E1E1E"/>
                </a:solidFill>
                <a:latin typeface="Red Hat Display Bold" panose="02010803040201060303"/>
              </a:rPr>
              <a:t>HOÀN THÀNH</a:t>
            </a:r>
            <a:endParaRPr lang="en-US" sz="210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2586181" y="7264620"/>
            <a:ext cx="226441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E1E1E"/>
                </a:solidFill>
                <a:latin typeface="Red Hat Display Bold" panose="02010803040201060303"/>
              </a:rPr>
              <a:t>HOÀN THÀNH</a:t>
            </a:r>
            <a:endParaRPr lang="en-US" sz="210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5284893" y="7260697"/>
            <a:ext cx="226441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E1E1E"/>
                </a:solidFill>
                <a:latin typeface="Red Hat Display Bold" panose="02010803040201060303"/>
              </a:rPr>
              <a:t>HOÀN THÀNH</a:t>
            </a:r>
            <a:endParaRPr lang="en-US" sz="2100">
              <a:solidFill>
                <a:srgbClr val="1E1E1E"/>
              </a:solidFill>
              <a:latin typeface="Red Hat Display Bold" panose="02010803040201060303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2884999" y="8303684"/>
            <a:ext cx="3157898" cy="230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r>
              <a:rPr lang="en-US" sz="2655">
                <a:solidFill>
                  <a:srgbClr val="1E1E1E"/>
                </a:solidFill>
                <a:latin typeface="Titillium Web Regular" panose="00000500000000000000"/>
              </a:rPr>
              <a:t>Không gian 360 độ</a:t>
            </a: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6380025" y="8322734"/>
            <a:ext cx="2655590" cy="230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r>
              <a:rPr lang="en-US" sz="2655">
                <a:solidFill>
                  <a:srgbClr val="1E1E1E"/>
                </a:solidFill>
                <a:latin typeface="Titillium Web Regular" panose="00000500000000000000"/>
              </a:rPr>
              <a:t>Cảm xúc cho bình luận</a:t>
            </a: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9420123" y="8322734"/>
            <a:ext cx="2633229" cy="230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r>
              <a:rPr lang="en-US" sz="2655">
                <a:solidFill>
                  <a:srgbClr val="1E1E1E"/>
                </a:solidFill>
                <a:latin typeface="Titillium Web Regular" panose="00000500000000000000"/>
              </a:rPr>
              <a:t>Khuyến mãi đa dạng</a:t>
            </a: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2282349" y="8351309"/>
            <a:ext cx="3157898" cy="44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r>
              <a:rPr lang="en-US" sz="2655">
                <a:solidFill>
                  <a:srgbClr val="1E1E1E"/>
                </a:solidFill>
                <a:latin typeface="Titillium Web Regular" panose="00000500000000000000"/>
              </a:rPr>
              <a:t>Chưa định hướng</a:t>
            </a: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5300186" y="8377197"/>
            <a:ext cx="2829902" cy="91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20"/>
              </a:lnSpc>
              <a:spcBef>
                <a:spcPct val="0"/>
              </a:spcBef>
            </a:pPr>
            <a:r>
              <a:rPr lang="en-US" sz="2655">
                <a:solidFill>
                  <a:srgbClr val="1E1E1E"/>
                </a:solidFill>
                <a:latin typeface="Titillium Web Regular" panose="00000500000000000000"/>
              </a:rPr>
              <a:t>Đăng nhập đa nền tảng</a:t>
            </a:r>
            <a:endParaRPr lang="en-US" sz="2655">
              <a:solidFill>
                <a:srgbClr val="1E1E1E"/>
              </a:solidFill>
              <a:latin typeface="Titillium Web Regular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0" t="12007" b="120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7593" y="4548596"/>
            <a:ext cx="365697" cy="3656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54233" y="2721847"/>
            <a:ext cx="667375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 spc="75">
                <a:solidFill>
                  <a:srgbClr val="FFFFFF"/>
                </a:solidFill>
                <a:latin typeface="Open Sans Extra Bold Bold"/>
              </a:rPr>
              <a:t>Cảm</a:t>
            </a:r>
            <a:endParaRPr lang="en-US" sz="15000" spc="75">
              <a:solidFill>
                <a:srgbClr val="FFFFFF"/>
              </a:solidFill>
              <a:latin typeface="Open Sans Extra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8253" y="2721847"/>
            <a:ext cx="4016628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 spc="75">
                <a:solidFill>
                  <a:srgbClr val="FF7412"/>
                </a:solidFill>
                <a:latin typeface="Open Sans Extra Bold" panose="020B0906030804020204"/>
              </a:rPr>
              <a:t>Ơn</a:t>
            </a:r>
            <a:endParaRPr lang="en-US" sz="15000" spc="75">
              <a:solidFill>
                <a:srgbClr val="FF7412"/>
              </a:solidFill>
              <a:latin typeface="Open Sans Extra Bold" panose="020B0906030804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54233" y="5747429"/>
            <a:ext cx="10213349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 spc="1239" dirty="0">
                <a:solidFill>
                  <a:srgbClr val="FFFFFF"/>
                </a:solidFill>
                <a:latin typeface="Alegreya Bold" panose="00000800000000000000"/>
              </a:rPr>
              <a:t>THẦY VÀ CÁC BẠN ĐÃ LẮNG NGHE!</a:t>
            </a:r>
            <a:endParaRPr lang="en-US" sz="2700" spc="1239" dirty="0">
              <a:solidFill>
                <a:srgbClr val="FFFFFF"/>
              </a:solidFill>
              <a:latin typeface="Alegreya Bold" panose="00000800000000000000"/>
            </a:endParaRPr>
          </a:p>
        </p:txBody>
      </p:sp>
      <p:sp>
        <p:nvSpPr>
          <p:cNvPr id="7" name="AutoShape 2"/>
          <p:cNvSpPr/>
          <p:nvPr/>
        </p:nvSpPr>
        <p:spPr>
          <a:xfrm rot="10800000">
            <a:off x="3979066" y="6406072"/>
            <a:ext cx="10364224" cy="240958"/>
          </a:xfrm>
          <a:prstGeom prst="rect">
            <a:avLst/>
          </a:prstGeom>
          <a:solidFill>
            <a:srgbClr val="F88046">
              <a:alpha val="19608"/>
            </a:srgbClr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</Words>
  <Application>WPS Presentation</Application>
  <PresentationFormat>Custom</PresentationFormat>
  <Paragraphs>181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Open Sans Extra Bold Bold</vt:lpstr>
      <vt:lpstr>Segoe Print</vt:lpstr>
      <vt:lpstr>Alegreya Bold</vt:lpstr>
      <vt:lpstr>Lato</vt:lpstr>
      <vt:lpstr>Lato Bold</vt:lpstr>
      <vt:lpstr>DM Sans</vt:lpstr>
      <vt:lpstr>Open Sans Extra Bold</vt:lpstr>
      <vt:lpstr>Red Hat Display Bold</vt:lpstr>
      <vt:lpstr>Open Sans Extra Bold</vt:lpstr>
      <vt:lpstr>Titillium Web Regular Bold</vt:lpstr>
      <vt:lpstr>Palatino Linotype</vt:lpstr>
      <vt:lpstr>Titillium Web Regular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Nhà</dc:title>
  <dc:creator/>
  <cp:lastModifiedBy>PC</cp:lastModifiedBy>
  <cp:revision>9</cp:revision>
  <dcterms:created xsi:type="dcterms:W3CDTF">2006-08-16T00:00:00Z</dcterms:created>
  <dcterms:modified xsi:type="dcterms:W3CDTF">2023-05-25T07:22:24Z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533AB02EE1514C80A3A774813244AE02</vt:lpwstr>
  </property>
  <property fmtid="{D5CDD505-2E9C-101B-9397-08002B2CF9AE}" pid="3" name="KSOProductBuildVer">
    <vt:lpwstr>1033-11.2.0.11537</vt:lpwstr>
  </property>
</Properties>
</file>